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1" r:id="rId7"/>
    <p:sldId id="268" r:id="rId8"/>
    <p:sldId id="269" r:id="rId9"/>
    <p:sldId id="270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75F5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75F5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75F5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2980" y="336550"/>
            <a:ext cx="5638038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75F5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196" y="3062604"/>
            <a:ext cx="8156575" cy="358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1524000"/>
            <a:ext cx="9144000" cy="1143000"/>
            <a:chOff x="0" y="1524000"/>
            <a:chExt cx="9144000" cy="1143000"/>
          </a:xfrm>
        </p:grpSpPr>
        <p:sp>
          <p:nvSpPr>
            <p:cNvPr id="4" name="object 4"/>
            <p:cNvSpPr/>
            <p:nvPr/>
          </p:nvSpPr>
          <p:spPr>
            <a:xfrm>
              <a:off x="0" y="152400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600200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1295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1295400" y="990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1600" y="1600200"/>
              <a:ext cx="7772400" cy="990600"/>
            </a:xfrm>
            <a:custGeom>
              <a:avLst/>
              <a:gdLst/>
              <a:ahLst/>
              <a:cxnLst/>
              <a:rect l="l" t="t" r="r" b="b"/>
              <a:pathLst>
                <a:path w="7772400" h="990600">
                  <a:moveTo>
                    <a:pt x="7772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7772400" y="9906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6400" y="2197544"/>
              <a:ext cx="3122422" cy="36709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10435" y="2231136"/>
              <a:ext cx="3058541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5567" y="2103170"/>
              <a:ext cx="3003676" cy="47073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57953" y="2135886"/>
              <a:ext cx="2941701" cy="40792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691132" y="2662173"/>
            <a:ext cx="654367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  <a:tabLst>
                <a:tab pos="2654300" algn="l"/>
                <a:tab pos="2830195" algn="l"/>
              </a:tabLst>
            </a:pPr>
            <a:r>
              <a:rPr sz="2400" b="1" spc="-5" dirty="0">
                <a:solidFill>
                  <a:srgbClr val="7B5F1E"/>
                </a:solidFill>
                <a:latin typeface="Cambria"/>
                <a:cs typeface="Cambria"/>
              </a:rPr>
              <a:t>муниципального	</a:t>
            </a:r>
            <a:r>
              <a:rPr lang="ru-RU" sz="2400" b="1" spc="-25" dirty="0" smtClean="0">
                <a:solidFill>
                  <a:srgbClr val="7B5F1E"/>
                </a:solidFill>
                <a:latin typeface="Cambria"/>
                <a:cs typeface="Cambria"/>
              </a:rPr>
              <a:t>автономного </a:t>
            </a:r>
            <a:r>
              <a:rPr sz="2400" b="1" spc="-25" dirty="0" smtClean="0">
                <a:solidFill>
                  <a:srgbClr val="7B5F1E"/>
                </a:solidFill>
                <a:latin typeface="Cambria"/>
                <a:cs typeface="Cambria"/>
              </a:rPr>
              <a:t> </a:t>
            </a:r>
            <a:r>
              <a:rPr sz="2400" b="1" spc="-10" dirty="0" err="1">
                <a:solidFill>
                  <a:srgbClr val="7B5F1E"/>
                </a:solidFill>
                <a:latin typeface="Cambria"/>
                <a:cs typeface="Cambria"/>
              </a:rPr>
              <a:t>дошкольного</a:t>
            </a:r>
            <a:r>
              <a:rPr sz="2400" b="1" spc="-10" dirty="0">
                <a:solidFill>
                  <a:srgbClr val="7B5F1E"/>
                </a:solidFill>
                <a:latin typeface="Cambria"/>
                <a:cs typeface="Cambria"/>
              </a:rPr>
              <a:t> </a:t>
            </a:r>
            <a:r>
              <a:rPr sz="2400" b="1" spc="-515" dirty="0">
                <a:solidFill>
                  <a:srgbClr val="7B5F1E"/>
                </a:solidFill>
                <a:latin typeface="Cambria"/>
                <a:cs typeface="Cambria"/>
              </a:rPr>
              <a:t> </a:t>
            </a:r>
            <a:r>
              <a:rPr sz="2400" b="1" spc="-5" dirty="0" err="1" smtClean="0">
                <a:solidFill>
                  <a:srgbClr val="7B5F1E"/>
                </a:solidFill>
                <a:latin typeface="Cambria"/>
                <a:cs typeface="Cambria"/>
              </a:rPr>
              <a:t>образовательно</a:t>
            </a:r>
            <a:r>
              <a:rPr lang="ru-RU" sz="2400" b="1" spc="-5" dirty="0" err="1" smtClean="0">
                <a:solidFill>
                  <a:srgbClr val="7B5F1E"/>
                </a:solidFill>
                <a:latin typeface="Cambria"/>
                <a:cs typeface="Cambria"/>
              </a:rPr>
              <a:t>го</a:t>
            </a:r>
            <a:r>
              <a:rPr lang="ru-RU" sz="2400" b="1" spc="-5" dirty="0" smtClean="0">
                <a:solidFill>
                  <a:srgbClr val="7B5F1E"/>
                </a:solidFill>
                <a:latin typeface="Cambria"/>
                <a:cs typeface="Cambria"/>
              </a:rPr>
              <a:t> </a:t>
            </a:r>
            <a:r>
              <a:rPr sz="2400" b="1" spc="-5" dirty="0" err="1" smtClean="0">
                <a:solidFill>
                  <a:srgbClr val="7B5F1E"/>
                </a:solidFill>
                <a:latin typeface="Cambria"/>
                <a:cs typeface="Cambria"/>
              </a:rPr>
              <a:t>учреждения</a:t>
            </a:r>
            <a:endParaRPr sz="2400" dirty="0">
              <a:latin typeface="Cambria"/>
              <a:cs typeface="Cambria"/>
            </a:endParaRPr>
          </a:p>
          <a:p>
            <a:pPr marL="65405" algn="ctr">
              <a:lnSpc>
                <a:spcPct val="100000"/>
              </a:lnSpc>
            </a:pPr>
            <a:r>
              <a:rPr lang="ru-RU" sz="2400" b="1" spc="-15" dirty="0" smtClean="0">
                <a:solidFill>
                  <a:srgbClr val="7B5F1E"/>
                </a:solidFill>
                <a:latin typeface="Cambria"/>
                <a:cs typeface="Cambria"/>
              </a:rPr>
              <a:t>«Новомирский детский сад «Березка»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ts val="3535"/>
              </a:lnSpc>
            </a:pPr>
            <a:r>
              <a:rPr sz="3200" b="1" spc="-35" dirty="0">
                <a:solidFill>
                  <a:srgbClr val="A07B36"/>
                </a:solidFill>
                <a:latin typeface="Calibri"/>
                <a:cs typeface="Calibri"/>
              </a:rPr>
              <a:t>ОБРАЗОВАТЕЛЬНАЯ</a:t>
            </a:r>
            <a:r>
              <a:rPr sz="3200" b="1" dirty="0">
                <a:solidFill>
                  <a:srgbClr val="A07B36"/>
                </a:solidFill>
                <a:latin typeface="Calibri"/>
                <a:cs typeface="Calibri"/>
              </a:rPr>
              <a:t> </a:t>
            </a:r>
            <a:r>
              <a:rPr sz="3200" b="1" spc="-25" dirty="0">
                <a:solidFill>
                  <a:srgbClr val="A07B36"/>
                </a:solidFill>
                <a:latin typeface="Calibri"/>
                <a:cs typeface="Calibri"/>
              </a:rPr>
              <a:t>ПРОГРАММА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46958" y="519175"/>
            <a:ext cx="3681729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ВОЗРАСТНЫЕ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И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ИНЫЕ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КАТЕГОРИИ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ДЕТЕЙ,</a:t>
            </a:r>
            <a:endParaRPr sz="1300">
              <a:latin typeface="Times New Roman"/>
              <a:cs typeface="Times New Roman"/>
            </a:endParaRPr>
          </a:p>
          <a:p>
            <a:pPr marL="10160" algn="ctr">
              <a:lnSpc>
                <a:spcPct val="100000"/>
              </a:lnSpc>
            </a:pPr>
            <a:r>
              <a:rPr sz="1300" b="1" spc="-5" dirty="0">
                <a:latin typeface="Times New Roman"/>
                <a:cs typeface="Times New Roman"/>
              </a:rPr>
              <a:t>НА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КОТОРЫХ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ОРИЕНТИРОВАНА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300" b="1" spc="-5" dirty="0">
                <a:latin typeface="Times New Roman"/>
                <a:cs typeface="Times New Roman"/>
              </a:rPr>
              <a:t>ОБРАЗОВАТЕЛЬНАЯ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ПРОГРАММА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313" y="1800301"/>
            <a:ext cx="7581772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Образовательная Программа обеспечивает целостное развитие детей в возрасте от 1 года до прекращения образовательных отношений с учетом их возрастных и индивидуальных особенностей, предусматривает реализацию по образовательным областям: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Социально-коммуникативное развитие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Познавательное развитие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Речевое развитие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Художественно-эстетическое развитие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Физическое развитие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поступления в ДОО детей младенческого возраста (с 2 месяцев до 1 года) будут организованны условия, необходимые для создания социальной ситуации развития детей, соответствующей специфике данного возраста.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Программа охватывает возрастные периоды физического и психического развития детей: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младенческий возраст (с 2 месяце до 1 года)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ранний возраст (от 1 года до 2 лет: группа раннего возраста; от 2-х до 3 лет: первая младшая группа);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дошкольный возраст  (от 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лет:	младшая, средняя, старшая)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подготовительная к школе группы; разновозрастная группа)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Обучение и воспитание дошкольников осуществляется в 2-х разновозрастных  группах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82978" y="1649044"/>
            <a:ext cx="6174105" cy="202811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Образовательная программа МАДОУ «Новомирский детский сад «Березка» Вадского муниципального округа Нижегородской области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разработана на основании Федеральной образовательной программы дошкольного образования, утверждённой приказом Министерства просвещения Российской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Федерации25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ноября 2022г. № 1028 и зарегистрированной Министерством юстиции РФ № 17847 от 28 декабря 2022г.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еализуется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педагогическими работниками ДОО во всех помещениях и на территории детского сада, со всеми детьми.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71032"/>
            <a:ext cx="9144000" cy="887094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50747" y="1028065"/>
            <a:ext cx="7174230" cy="1695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ОП ДО </a:t>
            </a:r>
            <a:r>
              <a:rPr sz="1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lang="ru-RU" sz="1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ДОУ </a:t>
            </a:r>
            <a:r>
              <a:rPr lang="ru-RU"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«Новомирский детский  сад «Березка» </a:t>
            </a:r>
            <a:r>
              <a:rPr sz="14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»</a:t>
            </a:r>
            <a:r>
              <a:rPr sz="1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состоит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из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обязательной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части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части,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формируемой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участниками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образовательных </a:t>
            </a:r>
            <a:r>
              <a:rPr sz="1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отношений.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Данные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части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являются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взаимодополняющими.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Обязательная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часть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программы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обеспечивает</a:t>
            </a:r>
            <a:r>
              <a:rPr sz="1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детей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пяти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взаимодополняющих</a:t>
            </a:r>
            <a:r>
              <a:rPr sz="1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1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областях: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0747" y="3086607"/>
            <a:ext cx="106045" cy="208407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5451" y="3086607"/>
            <a:ext cx="3769360" cy="162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социально-коммуникативное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 </a:t>
            </a:r>
            <a:r>
              <a:rPr sz="1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познавательное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речевое</a:t>
            </a:r>
            <a:r>
              <a:rPr sz="1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endParaRPr sz="1400" dirty="0">
              <a:latin typeface="Times New Roman"/>
              <a:cs typeface="Times New Roman"/>
            </a:endParaRPr>
          </a:p>
          <a:p>
            <a:pPr marL="12700" marR="29209">
              <a:lnSpc>
                <a:spcPct val="150100"/>
              </a:lnSpc>
            </a:pP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художественно-эстетическое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физическое</a:t>
            </a:r>
            <a:r>
              <a:rPr lang="ru-RU" sz="1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24965"/>
            <a:ext cx="7959725" cy="2257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400" spc="-10" dirty="0">
                <a:latin typeface="Times New Roman"/>
                <a:cs typeface="Times New Roman"/>
              </a:rPr>
              <a:t>Целью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программы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является </a:t>
            </a:r>
            <a:r>
              <a:rPr sz="1400" dirty="0">
                <a:latin typeface="Times New Roman"/>
                <a:cs typeface="Times New Roman"/>
              </a:rPr>
              <a:t>разностороннее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развитие</a:t>
            </a:r>
            <a:endParaRPr sz="1400" dirty="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ребенка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период</a:t>
            </a:r>
            <a:r>
              <a:rPr sz="1400" spc="-20" dirty="0">
                <a:latin typeface="Times New Roman"/>
                <a:cs typeface="Times New Roman"/>
              </a:rPr>
              <a:t> дошкольного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детства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учетом </a:t>
            </a:r>
            <a:r>
              <a:rPr sz="1400" spc="-5" dirty="0">
                <a:latin typeface="Times New Roman"/>
                <a:cs typeface="Times New Roman"/>
              </a:rPr>
              <a:t>возрастных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</a:p>
          <a:p>
            <a:pPr marL="332740" marR="19812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индивидуальных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особенностей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основе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духовно-нравственных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ценностей </a:t>
            </a:r>
            <a:r>
              <a:rPr sz="1400" spc="-43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российского</a:t>
            </a:r>
            <a:r>
              <a:rPr sz="1400" spc="-10" dirty="0">
                <a:latin typeface="Times New Roman"/>
                <a:cs typeface="Times New Roman"/>
              </a:rPr>
              <a:t> народа, </a:t>
            </a:r>
            <a:r>
              <a:rPr sz="1400" spc="-5" dirty="0">
                <a:latin typeface="Times New Roman"/>
                <a:cs typeface="Times New Roman"/>
              </a:rPr>
              <a:t>исторических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национально-культурных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традиций.</a:t>
            </a:r>
            <a:endParaRPr sz="1400" dirty="0">
              <a:latin typeface="Times New Roman"/>
              <a:cs typeface="Times New Roman"/>
            </a:endParaRPr>
          </a:p>
          <a:p>
            <a:pPr marL="332740" marR="225425" indent="-320040">
              <a:lnSpc>
                <a:spcPct val="100000"/>
              </a:lnSpc>
              <a:spcBef>
                <a:spcPts val="7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5" dirty="0">
                <a:latin typeface="Times New Roman"/>
                <a:cs typeface="Times New Roman"/>
              </a:rPr>
              <a:t> традиционным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российским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духовно-нравственным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ценностям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относятся, </a:t>
            </a:r>
            <a:r>
              <a:rPr sz="1400" spc="-43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прежде </a:t>
            </a:r>
            <a:r>
              <a:rPr sz="1400" spc="-10" dirty="0">
                <a:latin typeface="Times New Roman"/>
                <a:cs typeface="Times New Roman"/>
              </a:rPr>
              <a:t>всего, </a:t>
            </a:r>
            <a:r>
              <a:rPr sz="1400" spc="-5" dirty="0">
                <a:latin typeface="Times New Roman"/>
                <a:cs typeface="Times New Roman"/>
              </a:rPr>
              <a:t>жизнь,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достоинство,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права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-10" dirty="0">
                <a:latin typeface="Times New Roman"/>
                <a:cs typeface="Times New Roman"/>
              </a:rPr>
              <a:t>свободы человека,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патриотизм, </a:t>
            </a:r>
            <a:r>
              <a:rPr sz="1400" spc="-5" dirty="0">
                <a:latin typeface="Times New Roman"/>
                <a:cs typeface="Times New Roman"/>
              </a:rPr>
              <a:t> гражданственность,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служение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Отечеству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ответственность</a:t>
            </a:r>
            <a:r>
              <a:rPr sz="1400" spc="5" dirty="0">
                <a:latin typeface="Times New Roman"/>
                <a:cs typeface="Times New Roman"/>
              </a:rPr>
              <a:t> за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его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судьбу,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высокие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нравственные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идеалы,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крепкая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семья,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созидательный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труд,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приоритет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духовного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над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материальным,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гуманизм,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милосердие,</a:t>
            </a:r>
            <a:endParaRPr sz="1400" dirty="0">
              <a:latin typeface="Times New Roman"/>
              <a:cs typeface="Times New Roman"/>
            </a:endParaRPr>
          </a:p>
          <a:p>
            <a:pPr marL="332740" marR="508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Times New Roman"/>
                <a:cs typeface="Times New Roman"/>
              </a:rPr>
              <a:t>справедливость,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коллективизм,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взаимопомощь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взаимоуважение,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историческая память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преемственность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поколений,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единство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народов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России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6031" y="429005"/>
            <a:ext cx="7737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Цель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реализации</a:t>
            </a:r>
            <a:r>
              <a:rPr sz="1800" b="1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ОП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ДО</a:t>
            </a:r>
            <a:r>
              <a:rPr sz="18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МАДОУ «Новомирский детский сад </a:t>
            </a:r>
            <a:r>
              <a:rPr lang="ru-RU" sz="1800" b="1" spc="-30" dirty="0" smtClean="0">
                <a:solidFill>
                  <a:srgbClr val="000000"/>
                </a:solidFill>
              </a:rPr>
              <a:t>«</a:t>
            </a:r>
            <a:r>
              <a:rPr lang="ru-RU" sz="1800" b="1" spc="-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Березка</a:t>
            </a:r>
            <a:r>
              <a:rPr sz="1800" b="1" spc="-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»: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32571" cy="2286000"/>
          </a:xfrm>
        </p:spPr>
        <p:txBody>
          <a:bodyPr/>
          <a:lstStyle/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образовательного процесса составлена на основе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парциальной программы:  «Мы живем в России»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Зеленова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Н.Г, Осипова Л.Е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Образовательная деятельность по реализации программы «Мы живем в России» способствует воспитанию у детей 5-7 лет  любви к родному  поселку, родному краю, родной стране, уважения к культурному, историческому прошлому народов проживающих в России, в родном крае.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20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1524000"/>
            <a:ext cx="9144000" cy="1143000"/>
            <a:chOff x="0" y="1524000"/>
            <a:chExt cx="9144000" cy="1143000"/>
          </a:xfrm>
        </p:grpSpPr>
        <p:sp>
          <p:nvSpPr>
            <p:cNvPr id="4" name="object 4"/>
            <p:cNvSpPr/>
            <p:nvPr/>
          </p:nvSpPr>
          <p:spPr>
            <a:xfrm>
              <a:off x="0" y="152400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600200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1295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1295400" y="990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1600" y="1600200"/>
              <a:ext cx="7772400" cy="990600"/>
            </a:xfrm>
            <a:custGeom>
              <a:avLst/>
              <a:gdLst/>
              <a:ahLst/>
              <a:cxnLst/>
              <a:rect l="l" t="t" r="r" b="b"/>
              <a:pathLst>
                <a:path w="7772400" h="990600">
                  <a:moveTo>
                    <a:pt x="7772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7772400" y="9906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2639" y="1685594"/>
            <a:ext cx="6432550" cy="64142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47392" y="1746961"/>
            <a:ext cx="60921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B98F2C"/>
                </a:solidFill>
                <a:latin typeface="Calibri"/>
                <a:cs typeface="Calibri"/>
              </a:rPr>
              <a:t>Взаимодействие</a:t>
            </a:r>
            <a:r>
              <a:rPr b="1" spc="35" dirty="0">
                <a:solidFill>
                  <a:srgbClr val="B98F2C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B98F2C"/>
                </a:solidFill>
                <a:latin typeface="Calibri"/>
                <a:cs typeface="Calibri"/>
              </a:rPr>
              <a:t>педагогического</a:t>
            </a:r>
            <a:r>
              <a:rPr b="1" spc="45" dirty="0">
                <a:solidFill>
                  <a:srgbClr val="B98F2C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B98F2C"/>
                </a:solidFill>
                <a:latin typeface="Calibri"/>
                <a:cs typeface="Calibri"/>
              </a:rPr>
              <a:t>коллектива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b="1" dirty="0">
                <a:solidFill>
                  <a:srgbClr val="B98F2C"/>
                </a:solidFill>
                <a:latin typeface="Calibri"/>
                <a:cs typeface="Calibri"/>
              </a:rPr>
              <a:t>с</a:t>
            </a:r>
            <a:r>
              <a:rPr b="1" spc="-30" dirty="0">
                <a:solidFill>
                  <a:srgbClr val="B98F2C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B98F2C"/>
                </a:solidFill>
                <a:latin typeface="Calibri"/>
                <a:cs typeface="Calibri"/>
              </a:rPr>
              <a:t>семьями</a:t>
            </a:r>
            <a:r>
              <a:rPr b="1" spc="25" dirty="0">
                <a:solidFill>
                  <a:srgbClr val="B98F2C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B98F2C"/>
                </a:solidFill>
                <a:latin typeface="Calibri"/>
                <a:cs typeface="Calibri"/>
              </a:rPr>
              <a:t>воспитанников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11667"/>
              </p:ext>
            </p:extLst>
          </p:nvPr>
        </p:nvGraphicFramePr>
        <p:xfrm>
          <a:off x="2122431" y="3124200"/>
          <a:ext cx="4641964" cy="35814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50274"/>
                <a:gridCol w="95872"/>
                <a:gridCol w="95872"/>
                <a:gridCol w="2299946"/>
              </a:tblGrid>
              <a:tr h="1593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Непосредственные формы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Опосредованные формы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94">
                <a:tc gridSpan="4">
                  <a:txBody>
                    <a:bodyPr/>
                    <a:lstStyle/>
                    <a:p>
                      <a:pPr marL="365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еро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рия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ия,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-15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5">
                          <a:effectLst/>
                        </a:rPr>
                        <a:t>а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енные</a:t>
                      </a:r>
                      <a:r>
                        <a:rPr lang="ru-RU" sz="900" spc="-1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на по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ыш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ние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 spc="-5">
                          <a:effectLst/>
                        </a:rPr>
                        <a:t>р</a:t>
                      </a:r>
                      <a:r>
                        <a:rPr lang="ru-RU" sz="900" spc="-30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 spc="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тел</a:t>
                      </a:r>
                      <a:r>
                        <a:rPr lang="ru-RU" sz="900" spc="-5">
                          <a:effectLst/>
                        </a:rPr>
                        <a:t>ь</a:t>
                      </a:r>
                      <a:r>
                        <a:rPr lang="ru-RU" sz="900">
                          <a:effectLst/>
                        </a:rPr>
                        <a:t>с</a:t>
                      </a:r>
                      <a:r>
                        <a:rPr lang="ru-RU" sz="900" spc="-80">
                          <a:effectLst/>
                        </a:rPr>
                        <a:t>к</a:t>
                      </a:r>
                      <a:r>
                        <a:rPr lang="ru-RU" sz="900" spc="-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й</a:t>
                      </a:r>
                      <a:r>
                        <a:rPr lang="ru-RU" sz="900" spc="35">
                          <a:effectLst/>
                        </a:rPr>
                        <a:t> </a:t>
                      </a:r>
                      <a:r>
                        <a:rPr lang="ru-RU" sz="900" spc="-65">
                          <a:effectLst/>
                        </a:rPr>
                        <a:t>к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мп</a:t>
                      </a:r>
                      <a:r>
                        <a:rPr lang="ru-RU" sz="900" spc="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т</a:t>
                      </a:r>
                      <a:r>
                        <a:rPr lang="ru-RU" sz="900" spc="-1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нт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 spc="4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с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96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</a:t>
                      </a:r>
                      <a:r>
                        <a:rPr lang="ru-RU" sz="900" spc="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нс</a:t>
                      </a:r>
                      <a:r>
                        <a:rPr lang="ru-RU" sz="900" spc="-15">
                          <a:effectLst/>
                        </a:rPr>
                        <a:t>у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ьтац</a:t>
                      </a:r>
                      <a:r>
                        <a:rPr lang="ru-RU" sz="900" spc="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и          г</a:t>
                      </a:r>
                      <a:r>
                        <a:rPr lang="ru-RU" sz="900" spc="5">
                          <a:effectLst/>
                        </a:rPr>
                        <a:t>р</a:t>
                      </a:r>
                      <a:r>
                        <a:rPr lang="ru-RU" sz="900" spc="-1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п</a:t>
                      </a:r>
                      <a:r>
                        <a:rPr lang="ru-RU" sz="900" spc="5">
                          <a:effectLst/>
                        </a:rPr>
                        <a:t>по</a:t>
                      </a:r>
                      <a:r>
                        <a:rPr lang="ru-RU" sz="900" spc="-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ые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                             индивидуальные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Бесе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ы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/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 spc="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фо</a:t>
                      </a:r>
                      <a:r>
                        <a:rPr lang="ru-RU" sz="900" spc="-15">
                          <a:effectLst/>
                        </a:rPr>
                        <a:t>р</a:t>
                      </a:r>
                      <a:r>
                        <a:rPr lang="ru-RU" sz="900" spc="-10">
                          <a:effectLst/>
                        </a:rPr>
                        <a:t>ма</a:t>
                      </a:r>
                      <a:r>
                        <a:rPr lang="ru-RU" sz="900">
                          <a:effectLst/>
                        </a:rPr>
                        <a:t>ц</a:t>
                      </a:r>
                      <a:r>
                        <a:rPr lang="ru-RU" sz="900" spc="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я</a:t>
                      </a:r>
                      <a:r>
                        <a:rPr lang="ru-RU" sz="900" spc="335">
                          <a:effectLst/>
                        </a:rPr>
                        <a:t> </a:t>
                      </a:r>
                      <a:r>
                        <a:rPr lang="ru-RU" sz="900" spc="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а </a:t>
                      </a:r>
                      <a:r>
                        <a:rPr lang="ru-RU" sz="900" spc="5">
                          <a:effectLst/>
                        </a:rPr>
                        <a:t>с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5">
                          <a:effectLst/>
                        </a:rPr>
                        <a:t>й</a:t>
                      </a:r>
                      <a:r>
                        <a:rPr lang="ru-RU" sz="900">
                          <a:effectLst/>
                        </a:rPr>
                        <a:t>те Д</a:t>
                      </a:r>
                      <a:r>
                        <a:rPr lang="ru-RU" sz="900" spc="-8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У, на  официальной странице сообщества ВК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9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Офици</a:t>
                      </a:r>
                      <a:r>
                        <a:rPr lang="ru-RU" sz="900" spc="1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ль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ые м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роприя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ия, с</a:t>
                      </a:r>
                      <a:r>
                        <a:rPr lang="ru-RU" sz="900" spc="-3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яза</a:t>
                      </a:r>
                      <a:r>
                        <a:rPr lang="ru-RU" sz="900" spc="-5">
                          <a:effectLst/>
                        </a:rPr>
                        <a:t>нн</a:t>
                      </a:r>
                      <a:r>
                        <a:rPr lang="ru-RU" sz="900">
                          <a:effectLst/>
                        </a:rPr>
                        <a:t>ые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 spc="-5">
                          <a:effectLst/>
                        </a:rPr>
                        <a:t>с</a:t>
                      </a:r>
                      <a:r>
                        <a:rPr lang="ru-RU" sz="900">
                          <a:effectLst/>
                        </a:rPr>
                        <a:t> </a:t>
                      </a:r>
                      <a:r>
                        <a:rPr lang="ru-RU" sz="900" spc="-15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пра</a:t>
                      </a:r>
                      <a:r>
                        <a:rPr lang="ru-RU" sz="900" spc="-20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ением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б</a:t>
                      </a:r>
                      <a:r>
                        <a:rPr lang="ru-RU" sz="900">
                          <a:effectLst/>
                        </a:rPr>
                        <a:t>ра</a:t>
                      </a:r>
                      <a:r>
                        <a:rPr lang="ru-RU" sz="900" spc="-10">
                          <a:effectLst/>
                        </a:rPr>
                        <a:t>з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20">
                          <a:effectLst/>
                        </a:rPr>
                        <a:t>в</a:t>
                      </a:r>
                      <a:r>
                        <a:rPr lang="ru-RU" sz="900" spc="-4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те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ьных </a:t>
                      </a:r>
                      <a:r>
                        <a:rPr lang="ru-RU" sz="900" spc="-1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тноше</a:t>
                      </a:r>
                      <a:r>
                        <a:rPr lang="ru-RU" sz="900" spc="-10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ий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Р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дитель</a:t>
                      </a: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>
                          <a:effectLst/>
                        </a:rPr>
                        <a:t>кие </a:t>
                      </a: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 spc="-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бр</a:t>
                      </a:r>
                      <a:r>
                        <a:rPr lang="ru-RU" sz="900" spc="-1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ния, за</a:t>
                      </a:r>
                      <a:r>
                        <a:rPr lang="ru-RU" sz="900" spc="5">
                          <a:effectLst/>
                        </a:rPr>
                        <a:t>с</a:t>
                      </a:r>
                      <a:r>
                        <a:rPr lang="ru-RU" sz="900" spc="-25">
                          <a:effectLst/>
                        </a:rPr>
                        <a:t>е</a:t>
                      </a:r>
                      <a:r>
                        <a:rPr lang="ru-RU" sz="900" spc="-10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ия </a:t>
                      </a:r>
                      <a:r>
                        <a:rPr lang="ru-RU" sz="900" spc="-110">
                          <a:effectLst/>
                        </a:rPr>
                        <a:t>Совета родителей</a:t>
                      </a:r>
                      <a:r>
                        <a:rPr lang="ru-RU" sz="900">
                          <a:effectLst/>
                        </a:rPr>
                        <a:t>,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Д</a:t>
                      </a:r>
                      <a:r>
                        <a:rPr lang="ru-RU" sz="900" spc="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и </a:t>
                      </a:r>
                      <a:r>
                        <a:rPr lang="ru-RU" sz="900" spc="-1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ткрытых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д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ер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</a:t>
                      </a:r>
                      <a:r>
                        <a:rPr lang="ru-RU" sz="900" spc="-20">
                          <a:effectLst/>
                        </a:rPr>
                        <a:t>з</a:t>
                      </a:r>
                      <a:r>
                        <a:rPr lang="ru-RU" sz="900">
                          <a:effectLst/>
                        </a:rPr>
                        <a:t>меще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ие </a:t>
                      </a: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-5">
                          <a:effectLst/>
                        </a:rPr>
                        <a:t>ф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10">
                          <a:effectLst/>
                        </a:rPr>
                        <a:t>р</a:t>
                      </a:r>
                      <a:r>
                        <a:rPr lang="ru-RU" sz="900" spc="-25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ации</a:t>
                      </a:r>
                      <a:r>
                        <a:rPr lang="ru-RU" sz="900" spc="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на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офици</a:t>
                      </a:r>
                      <a:r>
                        <a:rPr lang="ru-RU" sz="900" spc="1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ль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м </a:t>
                      </a:r>
                      <a:r>
                        <a:rPr lang="ru-RU" sz="900" spc="10">
                          <a:effectLst/>
                        </a:rPr>
                        <a:t>с</a:t>
                      </a:r>
                      <a:r>
                        <a:rPr lang="ru-RU" sz="900">
                          <a:effectLst/>
                        </a:rPr>
                        <a:t>айте обра</a:t>
                      </a:r>
                      <a:r>
                        <a:rPr lang="ru-RU" sz="900" spc="-15">
                          <a:effectLst/>
                        </a:rPr>
                        <a:t>з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20">
                          <a:effectLst/>
                        </a:rPr>
                        <a:t>в</a:t>
                      </a:r>
                      <a:r>
                        <a:rPr lang="ru-RU" sz="900" spc="-3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тельной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организ</a:t>
                      </a:r>
                      <a:r>
                        <a:rPr lang="ru-RU" sz="900" spc="-1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ц</a:t>
                      </a: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15">
                <a:tc gridSpan="4">
                  <a:txBody>
                    <a:bodyPr/>
                    <a:lstStyle/>
                    <a:p>
                      <a:pPr marR="376555" indent="180340" algn="ctr">
                        <a:lnSpc>
                          <a:spcPct val="99000"/>
                        </a:lnSpc>
                        <a:spcAft>
                          <a:spcPts val="0"/>
                        </a:spcAft>
                        <a:tabLst>
                          <a:tab pos="807085" algn="l"/>
                        </a:tabLst>
                      </a:pPr>
                      <a:r>
                        <a:rPr lang="ru-RU" sz="900" spc="-15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еро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рия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ия,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-15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5">
                          <a:effectLst/>
                        </a:rPr>
                        <a:t>а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енные</a:t>
                      </a:r>
                      <a:r>
                        <a:rPr lang="ru-RU" sz="900" spc="-1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на по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ыш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ние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и п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дде</a:t>
                      </a:r>
                      <a:r>
                        <a:rPr lang="ru-RU" sz="900" spc="-5">
                          <a:effectLst/>
                        </a:rPr>
                        <a:t>р</a:t>
                      </a:r>
                      <a:r>
                        <a:rPr lang="ru-RU" sz="900">
                          <a:effectLst/>
                        </a:rPr>
                        <a:t>ж</a:t>
                      </a:r>
                      <a:r>
                        <a:rPr lang="ru-RU" sz="900" spc="-15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у</a:t>
                      </a:r>
                      <a:r>
                        <a:rPr lang="ru-RU" sz="900" spc="-1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тивн</a:t>
                      </a:r>
                      <a:r>
                        <a:rPr lang="ru-RU" sz="900" spc="30">
                          <a:effectLst/>
                        </a:rPr>
                        <a:t>о</a:t>
                      </a:r>
                      <a:r>
                        <a:rPr lang="ru-RU" sz="900" spc="5">
                          <a:effectLst/>
                        </a:rPr>
                        <a:t>с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r>
                        <a:rPr lang="ru-RU" sz="900" spc="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и иници</a:t>
                      </a:r>
                      <a:r>
                        <a:rPr lang="ru-RU" sz="900" spc="-30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ивы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ит</a:t>
                      </a:r>
                      <a:r>
                        <a:rPr lang="ru-RU" sz="900" spc="-10">
                          <a:effectLst/>
                        </a:rPr>
                        <a:t>е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181">
                <a:tc gridSpan="2">
                  <a:txBody>
                    <a:bodyPr/>
                    <a:lstStyle/>
                    <a:p>
                      <a:pPr marL="181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50" dirty="0">
                          <a:effectLst/>
                        </a:rPr>
                        <a:t>Т</a:t>
                      </a:r>
                      <a:r>
                        <a:rPr lang="ru-RU" sz="900" dirty="0">
                          <a:effectLst/>
                        </a:rPr>
                        <a:t>е</a:t>
                      </a:r>
                      <a:r>
                        <a:rPr lang="ru-RU" sz="900" spc="-15" dirty="0">
                          <a:effectLst/>
                        </a:rPr>
                        <a:t>м</a:t>
                      </a:r>
                      <a:r>
                        <a:rPr lang="ru-RU" sz="900" spc="-30" dirty="0">
                          <a:effectLst/>
                        </a:rPr>
                        <a:t>а</a:t>
                      </a:r>
                      <a:r>
                        <a:rPr lang="ru-RU" sz="900" dirty="0">
                          <a:effectLst/>
                        </a:rPr>
                        <a:t>ти</a:t>
                      </a:r>
                      <a:r>
                        <a:rPr lang="ru-RU" sz="900" spc="-5" dirty="0">
                          <a:effectLst/>
                        </a:rPr>
                        <a:t>ч</a:t>
                      </a:r>
                      <a:r>
                        <a:rPr lang="ru-RU" sz="900" spc="30" dirty="0">
                          <a:effectLst/>
                        </a:rPr>
                        <a:t>е</a:t>
                      </a:r>
                      <a:r>
                        <a:rPr lang="ru-RU" sz="900" dirty="0">
                          <a:effectLst/>
                        </a:rPr>
                        <a:t>ские </a:t>
                      </a:r>
                      <a:r>
                        <a:rPr lang="ru-RU" sz="900" spc="-10" dirty="0">
                          <a:effectLst/>
                        </a:rPr>
                        <a:t>в</a:t>
                      </a:r>
                      <a:r>
                        <a:rPr lang="ru-RU" sz="900" dirty="0">
                          <a:effectLst/>
                        </a:rPr>
                        <a:t>стр</a:t>
                      </a:r>
                      <a:r>
                        <a:rPr lang="ru-RU" sz="900" spc="-35" dirty="0">
                          <a:effectLst/>
                        </a:rPr>
                        <a:t>е</a:t>
                      </a:r>
                      <a:r>
                        <a:rPr lang="ru-RU" sz="900" dirty="0">
                          <a:effectLst/>
                        </a:rPr>
                        <a:t>чи,</a:t>
                      </a:r>
                      <a:r>
                        <a:rPr lang="ru-RU" sz="900" spc="345" dirty="0">
                          <a:effectLst/>
                        </a:rPr>
                        <a:t> </a:t>
                      </a:r>
                      <a:r>
                        <a:rPr lang="ru-RU" sz="900" spc="-5" dirty="0">
                          <a:effectLst/>
                        </a:rPr>
                        <a:t>п</a:t>
                      </a:r>
                      <a:r>
                        <a:rPr lang="ru-RU" sz="900" spc="5" dirty="0">
                          <a:effectLst/>
                        </a:rPr>
                        <a:t>р</a:t>
                      </a:r>
                      <a:r>
                        <a:rPr lang="ru-RU" sz="900" spc="30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см</a:t>
                      </a:r>
                      <a:r>
                        <a:rPr lang="ru-RU" sz="900" spc="-10" dirty="0">
                          <a:effectLst/>
                        </a:rPr>
                        <a:t>о</a:t>
                      </a:r>
                      <a:r>
                        <a:rPr lang="ru-RU" sz="900" spc="5" dirty="0">
                          <a:effectLst/>
                        </a:rPr>
                        <a:t>т</a:t>
                      </a:r>
                      <a:r>
                        <a:rPr lang="ru-RU" sz="900" dirty="0">
                          <a:effectLst/>
                        </a:rPr>
                        <a:t>р </a:t>
                      </a:r>
                      <a:r>
                        <a:rPr lang="ru-RU" sz="900" spc="-10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ткрытых</a:t>
                      </a:r>
                      <a:r>
                        <a:rPr lang="ru-RU" sz="900" spc="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з</a:t>
                      </a:r>
                      <a:r>
                        <a:rPr lang="ru-RU" sz="900" spc="-10" dirty="0">
                          <a:effectLst/>
                        </a:rPr>
                        <a:t>а</a:t>
                      </a:r>
                      <a:r>
                        <a:rPr lang="ru-RU" sz="900" dirty="0">
                          <a:effectLst/>
                        </a:rPr>
                        <a:t>нят</a:t>
                      </a:r>
                      <a:r>
                        <a:rPr lang="ru-RU" sz="900" spc="-5" dirty="0">
                          <a:effectLst/>
                        </a:rPr>
                        <a:t>и</a:t>
                      </a:r>
                      <a:r>
                        <a:rPr lang="ru-RU" sz="900" dirty="0">
                          <a:effectLst/>
                        </a:rPr>
                        <a:t>й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Офо</a:t>
                      </a:r>
                      <a:r>
                        <a:rPr lang="ru-RU" sz="900" spc="-5">
                          <a:effectLst/>
                        </a:rPr>
                        <a:t>р</a:t>
                      </a:r>
                      <a:r>
                        <a:rPr lang="ru-RU" sz="900">
                          <a:effectLst/>
                        </a:rPr>
                        <a:t>мл</a:t>
                      </a:r>
                      <a:r>
                        <a:rPr lang="ru-RU" sz="900" spc="-10">
                          <a:effectLst/>
                        </a:rPr>
                        <a:t>ен</a:t>
                      </a:r>
                      <a:r>
                        <a:rPr lang="ru-RU" sz="900">
                          <a:effectLst/>
                        </a:rPr>
                        <a:t>ие ст</a:t>
                      </a:r>
                      <a:r>
                        <a:rPr lang="ru-RU" sz="900" spc="-1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ндов, п</a:t>
                      </a:r>
                      <a:r>
                        <a:rPr lang="ru-RU" sz="900" spc="-2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пок-пер</a:t>
                      </a:r>
                      <a:r>
                        <a:rPr lang="ru-RU" sz="900" spc="-1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д</a:t>
                      </a:r>
                      <a:r>
                        <a:rPr lang="ru-RU" sz="900" spc="-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r>
                        <a:rPr lang="ru-RU" sz="900" spc="-20">
                          <a:effectLst/>
                        </a:rPr>
                        <a:t>ж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к. </a:t>
                      </a:r>
                      <a:r>
                        <a:rPr lang="ru-RU" sz="900" spc="1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льб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 spc="-10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ов с а</a:t>
                      </a:r>
                      <a:r>
                        <a:rPr lang="ru-RU" sz="900" spc="-15">
                          <a:effectLst/>
                        </a:rPr>
                        <a:t>к</a:t>
                      </a:r>
                      <a:r>
                        <a:rPr lang="ru-RU" sz="900" spc="-25">
                          <a:effectLst/>
                        </a:rPr>
                        <a:t>т</a:t>
                      </a:r>
                      <a:r>
                        <a:rPr lang="ru-RU" sz="900" spc="-40">
                          <a:effectLst/>
                        </a:rPr>
                        <a:t>у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льн</a:t>
                      </a:r>
                      <a:r>
                        <a:rPr lang="ru-RU" sz="900" spc="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й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для р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ите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ей инфо</a:t>
                      </a:r>
                      <a:r>
                        <a:rPr lang="ru-RU" sz="900" spc="-20">
                          <a:effectLst/>
                        </a:rPr>
                        <a:t>р</a:t>
                      </a:r>
                      <a:r>
                        <a:rPr lang="ru-RU" sz="900" spc="-10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5">
                          <a:effectLst/>
                        </a:rPr>
                        <a:t>ц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15">
                <a:tc gridSpan="4">
                  <a:txBody>
                    <a:bodyPr/>
                    <a:lstStyle/>
                    <a:p>
                      <a:pPr marL="900430" marR="421640" indent="-347980"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еро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рия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ия,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-15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5">
                          <a:effectLst/>
                        </a:rPr>
                        <a:t>а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енные</a:t>
                      </a:r>
                      <a:r>
                        <a:rPr lang="ru-RU" sz="900" spc="-1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на </a:t>
                      </a:r>
                      <a:r>
                        <a:rPr lang="ru-RU" sz="900" spc="-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лиз </a:t>
                      </a:r>
                      <a:r>
                        <a:rPr lang="ru-RU" sz="900" spc="-95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до</a:t>
                      </a:r>
                      <a:r>
                        <a:rPr lang="ru-RU" sz="900" spc="-20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ет</a:t>
                      </a:r>
                      <a:r>
                        <a:rPr lang="ru-RU" sz="900" spc="-15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рённ</a:t>
                      </a:r>
                      <a:r>
                        <a:rPr lang="ru-RU" sz="900" spc="3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с</a:t>
                      </a:r>
                      <a:r>
                        <a:rPr lang="ru-RU" sz="900" spc="-5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 р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дител</a:t>
                      </a:r>
                      <a:r>
                        <a:rPr lang="ru-RU" sz="900" spc="-1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й </a:t>
                      </a:r>
                      <a:r>
                        <a:rPr lang="ru-RU" sz="900" spc="-20">
                          <a:effectLst/>
                        </a:rPr>
                        <a:t>к</a:t>
                      </a:r>
                      <a:r>
                        <a:rPr lang="ru-RU" sz="900" spc="-5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ч</a:t>
                      </a:r>
                      <a:r>
                        <a:rPr lang="ru-RU" sz="900" spc="3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ст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м дош</a:t>
                      </a:r>
                      <a:r>
                        <a:rPr lang="ru-RU" sz="900" spc="-65">
                          <a:effectLst/>
                        </a:rPr>
                        <a:t>к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ль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30">
                          <a:effectLst/>
                        </a:rPr>
                        <a:t>г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обр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r>
                        <a:rPr lang="ru-RU" sz="900" spc="-20">
                          <a:effectLst/>
                        </a:rPr>
                        <a:t>з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ания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208">
                <a:tc gridSpan="3">
                  <a:txBody>
                    <a:bodyPr/>
                    <a:lstStyle/>
                    <a:p>
                      <a:pPr marL="1803400" marR="421640" indent="-125095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О</a:t>
                      </a:r>
                      <a:r>
                        <a:rPr lang="ru-RU" sz="900" spc="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3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с</a:t>
                      </a:r>
                      <a:r>
                        <a:rPr lang="ru-RU" sz="900">
                          <a:effectLst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2164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</a:t>
                      </a:r>
                      <a:r>
                        <a:rPr lang="ru-RU" sz="900" spc="-30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ет</a:t>
                      </a:r>
                      <a:r>
                        <a:rPr lang="ru-RU" sz="900" spc="-5">
                          <a:effectLst/>
                        </a:rPr>
                        <a:t>ир</a:t>
                      </a:r>
                      <a:r>
                        <a:rPr lang="ru-RU" sz="900" spc="5">
                          <a:effectLst/>
                        </a:rPr>
                        <a:t>о</a:t>
                      </a:r>
                      <a:r>
                        <a:rPr lang="ru-RU" sz="900" spc="-2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ан</a:t>
                      </a: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</a:tr>
              <a:tr h="274415">
                <a:tc gridSpan="4">
                  <a:txBody>
                    <a:bodyPr/>
                    <a:lstStyle/>
                    <a:p>
                      <a:pPr marL="540385" marR="421640" indent="12065"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М</a:t>
                      </a:r>
                      <a:r>
                        <a:rPr lang="ru-RU" sz="900">
                          <a:effectLst/>
                        </a:rPr>
                        <a:t>еро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рия</a:t>
                      </a: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ия,</a:t>
                      </a:r>
                      <a:r>
                        <a:rPr lang="ru-RU" sz="900" spc="-1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-15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5">
                          <a:effectLst/>
                        </a:rPr>
                        <a:t>а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енные</a:t>
                      </a:r>
                      <a:r>
                        <a:rPr lang="ru-RU" sz="900" spc="-1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на 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 spc="5">
                          <a:effectLst/>
                        </a:rPr>
                        <a:t>д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р</a:t>
                      </a:r>
                      <a:r>
                        <a:rPr lang="ru-RU" sz="900" spc="-5">
                          <a:effectLst/>
                        </a:rPr>
                        <a:t>ж</a:t>
                      </a:r>
                      <a:r>
                        <a:rPr lang="ru-RU" sz="900" spc="-20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у не</a:t>
                      </a:r>
                      <a:r>
                        <a:rPr lang="ru-RU" sz="900" spc="-5">
                          <a:effectLst/>
                        </a:rPr>
                        <a:t>п</a:t>
                      </a:r>
                      <a:r>
                        <a:rPr lang="ru-RU" sz="900" spc="3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с</a:t>
                      </a:r>
                      <a:r>
                        <a:rPr lang="ru-RU" sz="900" spc="5">
                          <a:effectLst/>
                        </a:rPr>
                        <a:t>р</a:t>
                      </a:r>
                      <a:r>
                        <a:rPr lang="ru-RU" sz="900" spc="-2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дст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е</a:t>
                      </a:r>
                      <a:r>
                        <a:rPr lang="ru-RU" sz="900" spc="-5">
                          <a:effectLst/>
                        </a:rPr>
                        <a:t>нно</a:t>
                      </a:r>
                      <a:r>
                        <a:rPr lang="ru-RU" sz="900" spc="-30">
                          <a:effectLst/>
                        </a:rPr>
                        <a:t>г</a:t>
                      </a:r>
                      <a:r>
                        <a:rPr lang="ru-RU" sz="900">
                          <a:effectLst/>
                        </a:rPr>
                        <a:t>о де</a:t>
                      </a:r>
                      <a:r>
                        <a:rPr lang="ru-RU" sz="900" spc="1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с</a:t>
                      </a:r>
                      <a:r>
                        <a:rPr lang="ru-RU" sz="900" spc="-70">
                          <a:effectLst/>
                        </a:rPr>
                        <a:t>к</a:t>
                      </a:r>
                      <a:r>
                        <a:rPr lang="ru-RU" sz="900" spc="2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-р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ите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ьс</a:t>
                      </a:r>
                      <a:r>
                        <a:rPr lang="ru-RU" sz="900" spc="-80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35">
                          <a:effectLst/>
                        </a:rPr>
                        <a:t>г</a:t>
                      </a:r>
                      <a:r>
                        <a:rPr lang="ru-RU" sz="900">
                          <a:effectLst/>
                        </a:rPr>
                        <a:t>о вза</a:t>
                      </a: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м</a:t>
                      </a:r>
                      <a:r>
                        <a:rPr lang="ru-RU" sz="900" spc="-40">
                          <a:effectLst/>
                        </a:rPr>
                        <a:t>о</a:t>
                      </a:r>
                      <a:r>
                        <a:rPr lang="ru-RU" sz="900" spc="5">
                          <a:effectLst/>
                        </a:rPr>
                        <a:t>д</a:t>
                      </a:r>
                      <a:r>
                        <a:rPr lang="ru-RU" sz="900" spc="-5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йств</a:t>
                      </a:r>
                      <a:r>
                        <a:rPr lang="ru-RU" sz="900" spc="-10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830">
                <a:tc>
                  <a:txBody>
                    <a:bodyPr/>
                    <a:lstStyle/>
                    <a:p>
                      <a:pPr marL="18161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Неп</a:t>
                      </a:r>
                      <a:r>
                        <a:rPr lang="ru-RU" sz="900" spc="3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ср</a:t>
                      </a:r>
                      <a:r>
                        <a:rPr lang="ru-RU" sz="900" spc="-3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дст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е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1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е </a:t>
                      </a:r>
                      <a:r>
                        <a:rPr lang="ru-RU" sz="900" spc="-2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част</a:t>
                      </a:r>
                      <a:r>
                        <a:rPr lang="ru-RU" sz="900" spc="-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е в п</a:t>
                      </a:r>
                      <a:r>
                        <a:rPr lang="ru-RU" sz="900" spc="5">
                          <a:effectLst/>
                        </a:rPr>
                        <a:t>р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30">
                          <a:effectLst/>
                        </a:rPr>
                        <a:t>з</a:t>
                      </a:r>
                      <a:r>
                        <a:rPr lang="ru-RU" sz="900" spc="-10">
                          <a:effectLst/>
                        </a:rPr>
                        <a:t>д</a:t>
                      </a:r>
                      <a:r>
                        <a:rPr lang="ru-RU" sz="900">
                          <a:effectLst/>
                        </a:rPr>
                        <a:t>ни</a:t>
                      </a:r>
                      <a:r>
                        <a:rPr lang="ru-RU" sz="900" spc="-25">
                          <a:effectLst/>
                        </a:rPr>
                        <a:t>к</a:t>
                      </a:r>
                      <a:r>
                        <a:rPr lang="ru-RU" sz="900">
                          <a:effectLst/>
                        </a:rPr>
                        <a:t>ах, т</a:t>
                      </a:r>
                      <a:r>
                        <a:rPr lang="ru-RU" sz="900" spc="5">
                          <a:effectLst/>
                        </a:rPr>
                        <a:t>е</a:t>
                      </a:r>
                      <a:r>
                        <a:rPr lang="ru-RU" sz="900" spc="-30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тр</a:t>
                      </a:r>
                      <a:r>
                        <a:rPr lang="ru-RU" sz="900" spc="10">
                          <a:effectLst/>
                        </a:rPr>
                        <a:t>а</a:t>
                      </a:r>
                      <a:r>
                        <a:rPr lang="ru-RU" sz="900" spc="-10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и</a:t>
                      </a:r>
                      <a:r>
                        <a:rPr lang="ru-RU" sz="900" spc="-10">
                          <a:effectLst/>
                        </a:rPr>
                        <a:t>з</a:t>
                      </a:r>
                      <a:r>
                        <a:rPr lang="ru-RU" sz="900">
                          <a:effectLst/>
                        </a:rPr>
                        <a:t>о</a:t>
                      </a:r>
                      <a:r>
                        <a:rPr lang="ru-RU" sz="900" spc="-1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5">
                          <a:effectLst/>
                        </a:rPr>
                        <a:t>н</a:t>
                      </a:r>
                      <a:r>
                        <a:rPr lang="ru-RU" sz="900">
                          <a:effectLst/>
                        </a:rPr>
                        <a:t>ных п</a:t>
                      </a:r>
                      <a:r>
                        <a:rPr lang="ru-RU" sz="900" spc="5">
                          <a:effectLst/>
                        </a:rPr>
                        <a:t>р</a:t>
                      </a:r>
                      <a:r>
                        <a:rPr lang="ru-RU" sz="900" spc="-3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дс</a:t>
                      </a:r>
                      <a:r>
                        <a:rPr lang="ru-RU" sz="900" spc="5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-2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ления</a:t>
                      </a:r>
                      <a:r>
                        <a:rPr lang="ru-RU" sz="900" spc="5">
                          <a:effectLst/>
                        </a:rPr>
                        <a:t>х</a:t>
                      </a:r>
                      <a:r>
                        <a:rPr lang="ru-RU" sz="900">
                          <a:effectLst/>
                        </a:rPr>
                        <a:t>, </a:t>
                      </a:r>
                      <a:r>
                        <a:rPr lang="ru-RU" sz="900" spc="-5">
                          <a:effectLst/>
                        </a:rPr>
                        <a:t>д</a:t>
                      </a:r>
                      <a:r>
                        <a:rPr lang="ru-RU" sz="900" spc="40">
                          <a:effectLst/>
                        </a:rPr>
                        <a:t>о</a:t>
                      </a:r>
                      <a:r>
                        <a:rPr lang="ru-RU" sz="900" spc="-30">
                          <a:effectLst/>
                        </a:rPr>
                        <a:t>с</a:t>
                      </a:r>
                      <a:r>
                        <a:rPr lang="ru-RU" sz="900" spc="-2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гах</a:t>
                      </a:r>
                      <a:r>
                        <a:rPr lang="ru-RU" sz="900" spc="5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и </a:t>
                      </a:r>
                      <a:r>
                        <a:rPr lang="ru-RU" sz="900" spc="-1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.д.</a:t>
                      </a:r>
                      <a:endParaRPr lang="ru-RU" sz="800">
                        <a:effectLst/>
                      </a:endParaRPr>
                    </a:p>
                    <a:p>
                      <a:pPr marL="1803400" marR="421640" indent="-125095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gridSpan="3">
                  <a:txBody>
                    <a:bodyPr/>
                    <a:lstStyle/>
                    <a:p>
                      <a:pPr marR="27178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Учас</a:t>
                      </a:r>
                      <a:r>
                        <a:rPr lang="ru-RU" sz="900" spc="-5" dirty="0">
                          <a:effectLst/>
                        </a:rPr>
                        <a:t>т</a:t>
                      </a:r>
                      <a:r>
                        <a:rPr lang="ru-RU" sz="900" dirty="0">
                          <a:effectLst/>
                        </a:rPr>
                        <a:t>ие в </a:t>
                      </a:r>
                      <a:r>
                        <a:rPr lang="ru-RU" sz="900" spc="-5" dirty="0">
                          <a:effectLst/>
                        </a:rPr>
                        <a:t>п</a:t>
                      </a:r>
                      <a:r>
                        <a:rPr lang="ru-RU" sz="900" dirty="0">
                          <a:effectLst/>
                        </a:rPr>
                        <a:t>р</a:t>
                      </a:r>
                      <a:r>
                        <a:rPr lang="ru-RU" sz="900" spc="15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е</a:t>
                      </a:r>
                      <a:r>
                        <a:rPr lang="ru-RU" sz="900" spc="-10" dirty="0">
                          <a:effectLst/>
                        </a:rPr>
                        <a:t>кт</a:t>
                      </a:r>
                      <a:r>
                        <a:rPr lang="ru-RU" sz="900" dirty="0">
                          <a:effectLst/>
                        </a:rPr>
                        <a:t>ных</a:t>
                      </a:r>
                      <a:r>
                        <a:rPr lang="ru-RU" sz="900" spc="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р</a:t>
                      </a:r>
                      <a:r>
                        <a:rPr lang="ru-RU" sz="900" spc="-5" dirty="0">
                          <a:effectLst/>
                        </a:rPr>
                        <a:t>а</a:t>
                      </a:r>
                      <a:r>
                        <a:rPr lang="ru-RU" sz="900" dirty="0">
                          <a:effectLst/>
                        </a:rPr>
                        <a:t>б</a:t>
                      </a:r>
                      <a:r>
                        <a:rPr lang="ru-RU" sz="900" spc="-10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та</a:t>
                      </a:r>
                      <a:r>
                        <a:rPr lang="ru-RU" sz="900" spc="-5" dirty="0">
                          <a:effectLst/>
                        </a:rPr>
                        <a:t>х</a:t>
                      </a:r>
                      <a:r>
                        <a:rPr lang="ru-RU" sz="900" spc="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в час</a:t>
                      </a:r>
                      <a:r>
                        <a:rPr lang="ru-RU" sz="900" spc="-15" dirty="0">
                          <a:effectLst/>
                        </a:rPr>
                        <a:t>т</a:t>
                      </a:r>
                      <a:r>
                        <a:rPr lang="ru-RU" sz="900" dirty="0">
                          <a:effectLst/>
                        </a:rPr>
                        <a:t>и офо</a:t>
                      </a:r>
                      <a:r>
                        <a:rPr lang="ru-RU" sz="900" spc="-15" dirty="0">
                          <a:effectLst/>
                        </a:rPr>
                        <a:t>р</a:t>
                      </a:r>
                      <a:r>
                        <a:rPr lang="ru-RU" sz="900" dirty="0">
                          <a:effectLst/>
                        </a:rPr>
                        <a:t>мл</a:t>
                      </a:r>
                      <a:r>
                        <a:rPr lang="ru-RU" sz="900" spc="-5" dirty="0">
                          <a:effectLst/>
                        </a:rPr>
                        <a:t>е</a:t>
                      </a:r>
                      <a:r>
                        <a:rPr lang="ru-RU" sz="900" dirty="0">
                          <a:effectLst/>
                        </a:rPr>
                        <a:t>н</a:t>
                      </a:r>
                      <a:r>
                        <a:rPr lang="ru-RU" sz="900" spc="-5" dirty="0">
                          <a:effectLst/>
                        </a:rPr>
                        <a:t>и</a:t>
                      </a:r>
                      <a:r>
                        <a:rPr lang="ru-RU" sz="900" dirty="0">
                          <a:effectLst/>
                        </a:rPr>
                        <a:t>я выс</a:t>
                      </a:r>
                      <a:r>
                        <a:rPr lang="ru-RU" sz="900" spc="5" dirty="0">
                          <a:effectLst/>
                        </a:rPr>
                        <a:t>та</a:t>
                      </a:r>
                      <a:r>
                        <a:rPr lang="ru-RU" sz="900" spc="-20" dirty="0">
                          <a:effectLst/>
                        </a:rPr>
                        <a:t>в</a:t>
                      </a:r>
                      <a:r>
                        <a:rPr lang="ru-RU" sz="900" dirty="0">
                          <a:effectLst/>
                        </a:rPr>
                        <a:t>ок, </a:t>
                      </a:r>
                      <a:r>
                        <a:rPr lang="ru-RU" sz="900" spc="10" dirty="0">
                          <a:effectLst/>
                        </a:rPr>
                        <a:t>с</a:t>
                      </a:r>
                      <a:r>
                        <a:rPr lang="ru-RU" sz="900" dirty="0">
                          <a:effectLst/>
                        </a:rPr>
                        <a:t>еме</a:t>
                      </a:r>
                      <a:r>
                        <a:rPr lang="ru-RU" sz="900" spc="-5" dirty="0">
                          <a:effectLst/>
                        </a:rPr>
                        <a:t>й</a:t>
                      </a:r>
                      <a:r>
                        <a:rPr lang="ru-RU" sz="900" dirty="0">
                          <a:effectLst/>
                        </a:rPr>
                        <a:t>ных</a:t>
                      </a:r>
                      <a:r>
                        <a:rPr lang="ru-RU" sz="900" spc="5" dirty="0">
                          <a:effectLst/>
                        </a:rPr>
                        <a:t> а</a:t>
                      </a:r>
                      <a:r>
                        <a:rPr lang="ru-RU" sz="900" dirty="0">
                          <a:effectLst/>
                        </a:rPr>
                        <a:t>льб</a:t>
                      </a:r>
                      <a:r>
                        <a:rPr lang="ru-RU" sz="900" spc="-15" dirty="0">
                          <a:effectLst/>
                        </a:rPr>
                        <a:t>о</a:t>
                      </a:r>
                      <a:r>
                        <a:rPr lang="ru-RU" sz="900" spc="-10" dirty="0">
                          <a:effectLst/>
                        </a:rPr>
                        <a:t>м</a:t>
                      </a:r>
                      <a:r>
                        <a:rPr lang="ru-RU" sz="900" dirty="0">
                          <a:effectLst/>
                        </a:rPr>
                        <a:t>ов и др., из</a:t>
                      </a:r>
                      <a:r>
                        <a:rPr lang="ru-RU" sz="900" spc="-30" dirty="0">
                          <a:effectLst/>
                        </a:rPr>
                        <a:t>г</a:t>
                      </a:r>
                      <a:r>
                        <a:rPr lang="ru-RU" sz="900" spc="-20" dirty="0">
                          <a:effectLst/>
                        </a:rPr>
                        <a:t>от</a:t>
                      </a:r>
                      <a:r>
                        <a:rPr lang="ru-RU" sz="900" dirty="0">
                          <a:effectLst/>
                        </a:rPr>
                        <a:t>о</a:t>
                      </a:r>
                      <a:r>
                        <a:rPr lang="ru-RU" sz="900" spc="-20" dirty="0">
                          <a:effectLst/>
                        </a:rPr>
                        <a:t>в</a:t>
                      </a:r>
                      <a:r>
                        <a:rPr lang="ru-RU" sz="900" dirty="0">
                          <a:effectLst/>
                        </a:rPr>
                        <a:t>ле</a:t>
                      </a:r>
                      <a:r>
                        <a:rPr lang="ru-RU" sz="900" spc="-5" dirty="0">
                          <a:effectLst/>
                        </a:rPr>
                        <a:t>н</a:t>
                      </a:r>
                      <a:r>
                        <a:rPr lang="ru-RU" sz="900" dirty="0">
                          <a:effectLst/>
                        </a:rPr>
                        <a:t>ие п</a:t>
                      </a:r>
                      <a:r>
                        <a:rPr lang="ru-RU" sz="900" spc="30" dirty="0">
                          <a:effectLst/>
                        </a:rPr>
                        <a:t>о</a:t>
                      </a:r>
                      <a:r>
                        <a:rPr lang="ru-RU" sz="900" spc="5" dirty="0">
                          <a:effectLst/>
                        </a:rPr>
                        <a:t>с</a:t>
                      </a:r>
                      <a:r>
                        <a:rPr lang="ru-RU" sz="900" dirty="0">
                          <a:effectLst/>
                        </a:rPr>
                        <a:t>обий, </a:t>
                      </a:r>
                      <a:r>
                        <a:rPr lang="ru-RU" sz="900" spc="-80" dirty="0">
                          <a:effectLst/>
                        </a:rPr>
                        <a:t>к</a:t>
                      </a:r>
                      <a:r>
                        <a:rPr lang="ru-RU" sz="900" spc="35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ст</a:t>
                      </a:r>
                      <a:r>
                        <a:rPr lang="ru-RU" sz="900" spc="-20" dirty="0">
                          <a:effectLst/>
                        </a:rPr>
                        <a:t>ю</a:t>
                      </a:r>
                      <a:r>
                        <a:rPr lang="ru-RU" sz="900" dirty="0">
                          <a:effectLst/>
                        </a:rPr>
                        <a:t>мов</a:t>
                      </a:r>
                      <a:r>
                        <a:rPr lang="ru-RU" sz="900" spc="-1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и </a:t>
                      </a:r>
                      <a:r>
                        <a:rPr lang="ru-RU" sz="900" spc="-5" dirty="0">
                          <a:effectLst/>
                        </a:rPr>
                        <a:t>п</a:t>
                      </a:r>
                      <a:r>
                        <a:rPr lang="ru-RU" sz="900" spc="5" dirty="0">
                          <a:effectLst/>
                        </a:rPr>
                        <a:t>р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76" marR="51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авая фигурная скобка 17"/>
          <p:cNvSpPr>
            <a:spLocks/>
          </p:cNvSpPr>
          <p:nvPr/>
        </p:nvSpPr>
        <p:spPr bwMode="auto">
          <a:xfrm>
            <a:off x="4144963" y="4154488"/>
            <a:ext cx="298450" cy="622300"/>
          </a:xfrm>
          <a:prstGeom prst="rightBrace">
            <a:avLst>
              <a:gd name="adj1" fmla="val 832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4800" y="381000"/>
            <a:ext cx="84828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Тесное сотрудничество с семьей делает успешной работу ДОО. Только в диалоге обе стороны могут узнать, как ребенок ведет себя в другой жизненной среде. Обмен информацией о ребенке является основой для воспитательного партнерства между родителями (законными представителями) и педагогами.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Взаимодействие с семьей в духе партнерства в деле образования и воспитания детей является предпосылкой для обеспечения их полноценного развития.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разнообразных форм работы помогает родителям стать активными участниками образовательного и воспитательного процесса их детей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4572000"/>
              <a:ext cx="9135110" cy="887094"/>
            </a:xfrm>
            <a:custGeom>
              <a:avLst/>
              <a:gdLst/>
              <a:ahLst/>
              <a:cxnLst/>
              <a:rect l="l" t="t" r="r" b="b"/>
              <a:pathLst>
                <a:path w="9135110" h="887095">
                  <a:moveTo>
                    <a:pt x="9134856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34856" y="886968"/>
                  </a:lnTo>
                  <a:lnTo>
                    <a:pt x="91348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663440"/>
              <a:ext cx="1454150" cy="713740"/>
            </a:xfrm>
            <a:custGeom>
              <a:avLst/>
              <a:gdLst/>
              <a:ahLst/>
              <a:cxnLst/>
              <a:rect l="l" t="t" r="r" b="b"/>
              <a:pathLst>
                <a:path w="1454150" h="713739">
                  <a:moveTo>
                    <a:pt x="1453896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1453896" y="713232"/>
                  </a:lnTo>
                  <a:lnTo>
                    <a:pt x="1453896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45336" y="4654296"/>
              <a:ext cx="7599045" cy="713740"/>
            </a:xfrm>
            <a:custGeom>
              <a:avLst/>
              <a:gdLst/>
              <a:ahLst/>
              <a:cxnLst/>
              <a:rect l="l" t="t" r="r" b="b"/>
              <a:pathLst>
                <a:path w="7599045" h="713739">
                  <a:moveTo>
                    <a:pt x="7598663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7598663" y="713231"/>
                  </a:lnTo>
                  <a:lnTo>
                    <a:pt x="7598663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47800" y="0"/>
              <a:ext cx="100965" cy="6858000"/>
            </a:xfrm>
            <a:custGeom>
              <a:avLst/>
              <a:gdLst/>
              <a:ahLst/>
              <a:cxnLst/>
              <a:rect l="l" t="t" r="r" b="b"/>
              <a:pathLst>
                <a:path w="100965" h="6858000">
                  <a:moveTo>
                    <a:pt x="0" y="6857998"/>
                  </a:moveTo>
                  <a:lnTo>
                    <a:pt x="100584" y="6857998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68579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856992" y="4746116"/>
            <a:ext cx="48037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solidFill>
                  <a:srgbClr val="7B5F1E"/>
                </a:solidFill>
                <a:latin typeface="Times New Roman"/>
                <a:cs typeface="Times New Roman"/>
              </a:rPr>
              <a:t>Рабочая</a:t>
            </a:r>
            <a:r>
              <a:rPr sz="2800" spc="-8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7B5F1E"/>
                </a:solidFill>
                <a:latin typeface="Times New Roman"/>
                <a:cs typeface="Times New Roman"/>
              </a:rPr>
              <a:t>программа</a:t>
            </a:r>
            <a:r>
              <a:rPr sz="2800" spc="-12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7B5F1E"/>
                </a:solidFill>
                <a:latin typeface="Times New Roman"/>
                <a:cs typeface="Times New Roman"/>
              </a:rPr>
              <a:t>воспитания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694433" y="356438"/>
            <a:ext cx="6920865" cy="229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0" dirty="0">
                <a:solidFill>
                  <a:srgbClr val="000000"/>
                </a:solidFill>
              </a:rPr>
              <a:t>Рабочая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программа</a:t>
            </a:r>
            <a:r>
              <a:rPr sz="1400" spc="-10" dirty="0">
                <a:solidFill>
                  <a:srgbClr val="000000"/>
                </a:solidFill>
              </a:rPr>
              <a:t> </a:t>
            </a:r>
            <a:r>
              <a:rPr sz="1400" spc="5" dirty="0">
                <a:solidFill>
                  <a:srgbClr val="000000"/>
                </a:solidFill>
              </a:rPr>
              <a:t>воспитания</a:t>
            </a:r>
            <a:r>
              <a:rPr sz="1400" spc="-40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является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15" dirty="0">
                <a:solidFill>
                  <a:srgbClr val="000000"/>
                </a:solidFill>
              </a:rPr>
              <a:t>обязательной</a:t>
            </a:r>
            <a:r>
              <a:rPr sz="1400" spc="65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частью</a:t>
            </a:r>
            <a:r>
              <a:rPr sz="1400" spc="-20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образовательной</a:t>
            </a:r>
            <a:endParaRPr sz="1400" dirty="0"/>
          </a:p>
        </p:txBody>
      </p:sp>
      <p:sp>
        <p:nvSpPr>
          <p:cNvPr id="10" name="object 10"/>
          <p:cNvSpPr txBox="1"/>
          <p:nvPr/>
        </p:nvSpPr>
        <p:spPr>
          <a:xfrm>
            <a:off x="1694433" y="600837"/>
            <a:ext cx="7171690" cy="3504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программы,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реализуемой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ДОУ</a:t>
            </a:r>
            <a:r>
              <a:rPr sz="1400" spc="-90" dirty="0" smtClean="0">
                <a:latin typeface="Times New Roman"/>
                <a:cs typeface="Times New Roman"/>
              </a:rPr>
              <a:t>.</a:t>
            </a:r>
            <a:endParaRPr lang="ru-RU" sz="1400" spc="-9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2413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Рабочая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программа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 err="1">
                <a:latin typeface="Times New Roman"/>
                <a:cs typeface="Times New Roman"/>
              </a:rPr>
              <a:t>воспитания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lang="ru-RU" sz="1400" spc="-35" dirty="0" smtClean="0">
                <a:latin typeface="Times New Roman"/>
                <a:cs typeface="Times New Roman"/>
              </a:rPr>
              <a:t>МАДОУ «Новомирский детский сад «Березка» </a:t>
            </a:r>
            <a:r>
              <a:rPr sz="1400" dirty="0" err="1" smtClean="0">
                <a:latin typeface="Times New Roman"/>
                <a:cs typeface="Times New Roman"/>
              </a:rPr>
              <a:t>основана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воплощении национального воспитательного </a:t>
            </a:r>
            <a:r>
              <a:rPr sz="1400" dirty="0">
                <a:latin typeface="Times New Roman"/>
                <a:cs typeface="Times New Roman"/>
              </a:rPr>
              <a:t>идеала, </a:t>
            </a:r>
            <a:r>
              <a:rPr sz="1400" spc="-20" dirty="0">
                <a:latin typeface="Times New Roman"/>
                <a:cs typeface="Times New Roman"/>
              </a:rPr>
              <a:t>который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понимается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как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высшая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цель образования,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нравственное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(идеальное)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представление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человеке.</a:t>
            </a:r>
            <a:endParaRPr sz="1400" dirty="0">
              <a:latin typeface="Times New Roman"/>
              <a:cs typeface="Times New Roman"/>
            </a:endParaRPr>
          </a:p>
          <a:p>
            <a:pPr marL="12700" marR="90170">
              <a:lnSpc>
                <a:spcPct val="100000"/>
              </a:lnSpc>
            </a:pPr>
            <a:r>
              <a:rPr sz="1400" spc="-25" dirty="0">
                <a:latin typeface="Times New Roman"/>
                <a:cs typeface="Times New Roman"/>
              </a:rPr>
              <a:t>Под </a:t>
            </a:r>
            <a:r>
              <a:rPr sz="1400" spc="5" dirty="0">
                <a:latin typeface="Times New Roman"/>
                <a:cs typeface="Times New Roman"/>
              </a:rPr>
              <a:t>воспитанием </a:t>
            </a:r>
            <a:r>
              <a:rPr sz="1400" dirty="0">
                <a:latin typeface="Times New Roman"/>
                <a:cs typeface="Times New Roman"/>
              </a:rPr>
              <a:t>понимается деятельность, </a:t>
            </a:r>
            <a:r>
              <a:rPr sz="1400" spc="-5" dirty="0">
                <a:latin typeface="Times New Roman"/>
                <a:cs typeface="Times New Roman"/>
              </a:rPr>
              <a:t>направленная </a:t>
            </a:r>
            <a:r>
              <a:rPr sz="1400" dirty="0">
                <a:latin typeface="Times New Roman"/>
                <a:cs typeface="Times New Roman"/>
              </a:rPr>
              <a:t>на развитие личности, </a:t>
            </a:r>
            <a:r>
              <a:rPr sz="1400" spc="-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создание условий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самоопределения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социализации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обучающихся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5" dirty="0">
                <a:latin typeface="Times New Roman"/>
                <a:cs typeface="Times New Roman"/>
              </a:rPr>
              <a:t>основе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социокультурных,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духовно-нравственных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ценностей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принятых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российском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обществе правил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норм поведения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интересах </a:t>
            </a:r>
            <a:r>
              <a:rPr sz="1400" spc="-5" dirty="0">
                <a:latin typeface="Times New Roman"/>
                <a:cs typeface="Times New Roman"/>
              </a:rPr>
              <a:t>человека, </a:t>
            </a:r>
            <a:r>
              <a:rPr sz="1400" dirty="0">
                <a:latin typeface="Times New Roman"/>
                <a:cs typeface="Times New Roman"/>
              </a:rPr>
              <a:t>семьи,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общества 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государства, </a:t>
            </a:r>
            <a:r>
              <a:rPr sz="1400" spc="-5" dirty="0">
                <a:latin typeface="Times New Roman"/>
                <a:cs typeface="Times New Roman"/>
              </a:rPr>
              <a:t>формирование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обучающихся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чувства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патриотизма,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гражданственности, </a:t>
            </a:r>
            <a:r>
              <a:rPr sz="1400" spc="-10" dirty="0">
                <a:latin typeface="Times New Roman"/>
                <a:cs typeface="Times New Roman"/>
              </a:rPr>
              <a:t>уважения </a:t>
            </a:r>
            <a:r>
              <a:rPr sz="1400" spc="5" dirty="0">
                <a:latin typeface="Times New Roman"/>
                <a:cs typeface="Times New Roman"/>
              </a:rPr>
              <a:t>к </a:t>
            </a:r>
            <a:r>
              <a:rPr sz="1400" dirty="0">
                <a:latin typeface="Times New Roman"/>
                <a:cs typeface="Times New Roman"/>
              </a:rPr>
              <a:t>памяти </a:t>
            </a:r>
            <a:r>
              <a:rPr sz="1400" spc="-10" dirty="0">
                <a:latin typeface="Times New Roman"/>
                <a:cs typeface="Times New Roman"/>
              </a:rPr>
              <a:t>защитников Отечества </a:t>
            </a:r>
            <a:r>
              <a:rPr sz="1400" spc="5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подвигам </a:t>
            </a:r>
            <a:r>
              <a:rPr sz="1400" spc="-20" dirty="0">
                <a:latin typeface="Times New Roman"/>
                <a:cs typeface="Times New Roman"/>
              </a:rPr>
              <a:t>Героев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Отечества, </a:t>
            </a:r>
            <a:r>
              <a:rPr sz="1400" spc="-15" dirty="0">
                <a:latin typeface="Times New Roman"/>
                <a:cs typeface="Times New Roman"/>
              </a:rPr>
              <a:t>закону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правопорядку, </a:t>
            </a:r>
            <a:r>
              <a:rPr sz="1400" spc="-10" dirty="0">
                <a:latin typeface="Times New Roman"/>
                <a:cs typeface="Times New Roman"/>
              </a:rPr>
              <a:t>человеку </a:t>
            </a:r>
            <a:r>
              <a:rPr sz="1400" spc="-25" dirty="0">
                <a:latin typeface="Times New Roman"/>
                <a:cs typeface="Times New Roman"/>
              </a:rPr>
              <a:t>труда </a:t>
            </a:r>
            <a:r>
              <a:rPr sz="1400" dirty="0">
                <a:latin typeface="Times New Roman"/>
                <a:cs typeface="Times New Roman"/>
              </a:rPr>
              <a:t>и старшему </a:t>
            </a:r>
            <a:r>
              <a:rPr sz="1400" spc="-15" dirty="0">
                <a:latin typeface="Times New Roman"/>
                <a:cs typeface="Times New Roman"/>
              </a:rPr>
              <a:t>поколению, </a:t>
            </a:r>
            <a:r>
              <a:rPr sz="1400" spc="-10" dirty="0">
                <a:latin typeface="Times New Roman"/>
                <a:cs typeface="Times New Roman"/>
              </a:rPr>
              <a:t> взаимного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уважения,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бережного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отношения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30" dirty="0">
                <a:latin typeface="Times New Roman"/>
                <a:cs typeface="Times New Roman"/>
              </a:rPr>
              <a:t>культурному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наследию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традициям </a:t>
            </a:r>
            <a:r>
              <a:rPr sz="1400" spc="-3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многонационального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народа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Российской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природе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окружающей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Times New Roman"/>
                <a:cs typeface="Times New Roman"/>
              </a:rPr>
              <a:t>среде.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1524000"/>
            <a:ext cx="9144000" cy="1143000"/>
            <a:chOff x="0" y="1524000"/>
            <a:chExt cx="9144000" cy="1143000"/>
          </a:xfrm>
        </p:grpSpPr>
        <p:sp>
          <p:nvSpPr>
            <p:cNvPr id="4" name="object 4"/>
            <p:cNvSpPr/>
            <p:nvPr/>
          </p:nvSpPr>
          <p:spPr>
            <a:xfrm>
              <a:off x="0" y="152400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600200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1295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1295400" y="990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71600" y="1600200"/>
            <a:ext cx="7772400" cy="77905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44475">
              <a:lnSpc>
                <a:spcPct val="100000"/>
              </a:lnSpc>
            </a:pPr>
            <a:r>
              <a:rPr sz="1400" dirty="0">
                <a:solidFill>
                  <a:srgbClr val="7B5F1E"/>
                </a:solidFill>
                <a:latin typeface="Times New Roman"/>
                <a:cs typeface="Times New Roman"/>
              </a:rPr>
              <a:t>К</a:t>
            </a:r>
            <a:r>
              <a:rPr sz="1400" spc="5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B5F1E"/>
                </a:solidFill>
                <a:latin typeface="Times New Roman"/>
                <a:cs typeface="Times New Roman"/>
              </a:rPr>
              <a:t>рабочей</a:t>
            </a:r>
            <a:r>
              <a:rPr sz="1400" spc="-2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B5F1E"/>
                </a:solidFill>
                <a:latin typeface="Times New Roman"/>
                <a:cs typeface="Times New Roman"/>
              </a:rPr>
              <a:t>программе</a:t>
            </a:r>
            <a:r>
              <a:rPr sz="1400" spc="-1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5" dirty="0" err="1">
                <a:solidFill>
                  <a:srgbClr val="7B5F1E"/>
                </a:solidFill>
                <a:latin typeface="Times New Roman"/>
                <a:cs typeface="Times New Roman"/>
              </a:rPr>
              <a:t>воспитания</a:t>
            </a:r>
            <a:r>
              <a:rPr sz="1400" spc="35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lang="ru-RU" sz="1400" spc="-40" dirty="0" smtClean="0">
                <a:solidFill>
                  <a:srgbClr val="7B5F1E"/>
                </a:solidFill>
                <a:latin typeface="Times New Roman"/>
                <a:cs typeface="Times New Roman"/>
              </a:rPr>
              <a:t>МАДОУ «Новомирский детский сад «Березка» </a:t>
            </a:r>
            <a:r>
              <a:rPr sz="1400" spc="55" dirty="0" smtClean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B5F1E"/>
                </a:solidFill>
                <a:latin typeface="Times New Roman"/>
                <a:cs typeface="Times New Roman"/>
              </a:rPr>
              <a:t>прилагается</a:t>
            </a:r>
            <a:r>
              <a:rPr sz="1400" spc="3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B5F1E"/>
                </a:solidFill>
                <a:latin typeface="Times New Roman"/>
                <a:cs typeface="Times New Roman"/>
              </a:rPr>
              <a:t>календарный</a:t>
            </a:r>
            <a:r>
              <a:rPr sz="1400" spc="4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B5F1E"/>
                </a:solidFill>
                <a:latin typeface="Times New Roman"/>
                <a:cs typeface="Times New Roman"/>
              </a:rPr>
              <a:t>план</a:t>
            </a:r>
            <a:r>
              <a:rPr sz="140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B5F1E"/>
                </a:solidFill>
                <a:latin typeface="Times New Roman"/>
                <a:cs typeface="Times New Roman"/>
              </a:rPr>
              <a:t>воспитательной</a:t>
            </a:r>
            <a:r>
              <a:rPr sz="1400" spc="40" dirty="0">
                <a:solidFill>
                  <a:srgbClr val="7B5F1E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B5F1E"/>
                </a:solidFill>
                <a:latin typeface="Times New Roman"/>
                <a:cs typeface="Times New Roman"/>
              </a:rPr>
              <a:t>работы</a:t>
            </a:r>
            <a:r>
              <a:rPr sz="1800" spc="-5" dirty="0">
                <a:solidFill>
                  <a:srgbClr val="7B5F1E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8540" y="476199"/>
            <a:ext cx="7951470" cy="72654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1435">
              <a:lnSpc>
                <a:spcPct val="100600"/>
              </a:lnSpc>
              <a:spcBef>
                <a:spcPts val="90"/>
              </a:spcBef>
            </a:pPr>
            <a:r>
              <a:rPr sz="1400" dirty="0">
                <a:solidFill>
                  <a:srgbClr val="000000"/>
                </a:solidFill>
              </a:rPr>
              <a:t>В</a:t>
            </a:r>
            <a:r>
              <a:rPr sz="1400" spc="5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рабочей</a:t>
            </a:r>
            <a:r>
              <a:rPr sz="1400" spc="-20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программе </a:t>
            </a:r>
            <a:r>
              <a:rPr sz="1400" dirty="0">
                <a:solidFill>
                  <a:srgbClr val="000000"/>
                </a:solidFill>
              </a:rPr>
              <a:t>воспитания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духовно-нравственные</a:t>
            </a:r>
            <a:r>
              <a:rPr sz="1400" spc="70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ценности</a:t>
            </a:r>
            <a:r>
              <a:rPr sz="1400" spc="5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и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принятые</a:t>
            </a:r>
            <a:r>
              <a:rPr sz="1400" spc="-25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в </a:t>
            </a:r>
            <a:r>
              <a:rPr sz="1400" spc="-434" dirty="0">
                <a:solidFill>
                  <a:srgbClr val="000000"/>
                </a:solidFill>
              </a:rPr>
              <a:t> </a:t>
            </a:r>
            <a:r>
              <a:rPr sz="1400" spc="-15" dirty="0">
                <a:solidFill>
                  <a:srgbClr val="000000"/>
                </a:solidFill>
              </a:rPr>
              <a:t>российском</a:t>
            </a:r>
            <a:r>
              <a:rPr sz="1400" spc="-10" dirty="0">
                <a:solidFill>
                  <a:srgbClr val="000000"/>
                </a:solidFill>
              </a:rPr>
              <a:t> </a:t>
            </a:r>
            <a:r>
              <a:rPr sz="1400" spc="5" dirty="0">
                <a:solidFill>
                  <a:srgbClr val="000000"/>
                </a:solidFill>
              </a:rPr>
              <a:t>обществе</a:t>
            </a:r>
            <a:r>
              <a:rPr sz="1400" spc="-10" dirty="0">
                <a:solidFill>
                  <a:srgbClr val="000000"/>
                </a:solidFill>
              </a:rPr>
              <a:t> правила</a:t>
            </a:r>
            <a:r>
              <a:rPr sz="1400" spc="20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и </a:t>
            </a:r>
            <a:r>
              <a:rPr sz="1400" spc="-5" dirty="0">
                <a:solidFill>
                  <a:srgbClr val="000000"/>
                </a:solidFill>
              </a:rPr>
              <a:t>нормы</a:t>
            </a:r>
            <a:r>
              <a:rPr sz="1400" spc="-30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поведения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нашли</a:t>
            </a:r>
            <a:r>
              <a:rPr sz="1400" spc="-5" dirty="0">
                <a:solidFill>
                  <a:srgbClr val="000000"/>
                </a:solidFill>
              </a:rPr>
              <a:t> свое</a:t>
            </a:r>
            <a:r>
              <a:rPr sz="1400" spc="25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отражение</a:t>
            </a:r>
            <a:r>
              <a:rPr sz="1400" spc="-25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в </a:t>
            </a:r>
            <a:r>
              <a:rPr sz="1400" spc="5" dirty="0">
                <a:solidFill>
                  <a:srgbClr val="000000"/>
                </a:solidFill>
              </a:rPr>
              <a:t> </a:t>
            </a:r>
            <a:r>
              <a:rPr sz="1400" dirty="0">
                <a:solidFill>
                  <a:srgbClr val="000000"/>
                </a:solidFill>
              </a:rPr>
              <a:t>основных</a:t>
            </a:r>
            <a:r>
              <a:rPr sz="1400" spc="10" dirty="0">
                <a:solidFill>
                  <a:srgbClr val="000000"/>
                </a:solidFill>
              </a:rPr>
              <a:t> </a:t>
            </a:r>
            <a:r>
              <a:rPr sz="1400" spc="-10" dirty="0">
                <a:solidFill>
                  <a:srgbClr val="000000"/>
                </a:solidFill>
              </a:rPr>
              <a:t>направлениях</a:t>
            </a:r>
            <a:r>
              <a:rPr sz="1400" spc="15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воспитательной</a:t>
            </a:r>
            <a:r>
              <a:rPr sz="1400" spc="45" dirty="0">
                <a:solidFill>
                  <a:srgbClr val="000000"/>
                </a:solidFill>
              </a:rPr>
              <a:t> </a:t>
            </a:r>
            <a:r>
              <a:rPr sz="1400" spc="-5" dirty="0">
                <a:solidFill>
                  <a:srgbClr val="000000"/>
                </a:solidFill>
              </a:rPr>
              <a:t>работы</a:t>
            </a:r>
            <a:r>
              <a:rPr sz="1400" spc="-25" dirty="0">
                <a:solidFill>
                  <a:srgbClr val="000000"/>
                </a:solidFill>
              </a:rPr>
              <a:t> </a:t>
            </a:r>
            <a:r>
              <a:rPr sz="1400" spc="-100" dirty="0">
                <a:solidFill>
                  <a:srgbClr val="000000"/>
                </a:solidFill>
              </a:rPr>
              <a:t>ДОУ</a:t>
            </a:r>
            <a:r>
              <a:rPr sz="1800" spc="-100" dirty="0">
                <a:solidFill>
                  <a:srgbClr val="000000"/>
                </a:solidFill>
              </a:rPr>
              <a:t>.</a:t>
            </a:r>
            <a:endParaRPr sz="1800" dirty="0"/>
          </a:p>
        </p:txBody>
      </p:sp>
      <p:sp>
        <p:nvSpPr>
          <p:cNvPr id="8" name="object 8"/>
          <p:cNvSpPr/>
          <p:nvPr/>
        </p:nvSpPr>
        <p:spPr>
          <a:xfrm>
            <a:off x="539495" y="3142488"/>
            <a:ext cx="8388350" cy="2310765"/>
          </a:xfrm>
          <a:custGeom>
            <a:avLst/>
            <a:gdLst/>
            <a:ahLst/>
            <a:cxnLst/>
            <a:rect l="l" t="t" r="r" b="b"/>
            <a:pathLst>
              <a:path w="8388350" h="2310765">
                <a:moveTo>
                  <a:pt x="8388096" y="0"/>
                </a:moveTo>
                <a:lnTo>
                  <a:pt x="0" y="0"/>
                </a:lnTo>
                <a:lnTo>
                  <a:pt x="0" y="2310384"/>
                </a:lnTo>
                <a:lnTo>
                  <a:pt x="8388096" y="2310384"/>
                </a:lnTo>
                <a:lnTo>
                  <a:pt x="8388096" y="0"/>
                </a:lnTo>
                <a:close/>
              </a:path>
            </a:pathLst>
          </a:custGeom>
          <a:solidFill>
            <a:srgbClr val="EAE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3168472"/>
            <a:ext cx="816737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Основу</a:t>
            </a:r>
            <a:r>
              <a:rPr sz="1400" spc="1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воспитания</a:t>
            </a:r>
            <a:r>
              <a:rPr sz="1400" spc="1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на</a:t>
            </a:r>
            <a:r>
              <a:rPr sz="1400" spc="2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всех уровнях,</a:t>
            </a:r>
            <a:r>
              <a:rPr sz="1400" spc="3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начиная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с</a:t>
            </a:r>
            <a:r>
              <a:rPr sz="1400" spc="2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дошкольного,</a:t>
            </a:r>
            <a:r>
              <a:rPr sz="1400" spc="-3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составляют</a:t>
            </a:r>
            <a:endParaRPr sz="1400" dirty="0">
              <a:latin typeface="Times New Roman"/>
              <a:cs typeface="Times New Roman"/>
            </a:endParaRPr>
          </a:p>
          <a:p>
            <a:pPr marL="12700" marR="4876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традиционные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 ценности</a:t>
            </a:r>
            <a:r>
              <a:rPr sz="1400" spc="1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российского</a:t>
            </a:r>
            <a:r>
              <a:rPr sz="1400" spc="1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общества.</a:t>
            </a:r>
            <a:r>
              <a:rPr sz="1400" spc="1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endParaRPr lang="ru-RU" sz="1400" spc="15" dirty="0" smtClean="0">
              <a:solidFill>
                <a:srgbClr val="7A3C17"/>
              </a:solidFill>
              <a:latin typeface="Times New Roman"/>
              <a:cs typeface="Times New Roman"/>
            </a:endParaRPr>
          </a:p>
          <a:p>
            <a:pPr marL="12700" marR="487680">
              <a:lnSpc>
                <a:spcPct val="100000"/>
              </a:lnSpc>
              <a:spcBef>
                <a:spcPts val="5"/>
              </a:spcBef>
            </a:pPr>
            <a:r>
              <a:rPr sz="1400" spc="-15" dirty="0" err="1" smtClean="0">
                <a:solidFill>
                  <a:srgbClr val="7A3C17"/>
                </a:solidFill>
                <a:latin typeface="Times New Roman"/>
                <a:cs typeface="Times New Roman"/>
              </a:rPr>
              <a:t>Традиционные</a:t>
            </a:r>
            <a:r>
              <a:rPr sz="1400" spc="25" dirty="0" smtClean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ценности</a:t>
            </a:r>
            <a:r>
              <a:rPr sz="1400" spc="6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-</a:t>
            </a:r>
            <a:r>
              <a:rPr sz="1400" spc="1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это </a:t>
            </a:r>
            <a:r>
              <a:rPr sz="1400" spc="-434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нравственные</a:t>
            </a:r>
            <a:r>
              <a:rPr sz="1400" spc="2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ориентиры,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 формирующие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мировоззрение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граждан</a:t>
            </a: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России, 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передаваемые</a:t>
            </a:r>
            <a:r>
              <a:rPr sz="1400" spc="7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от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поколения</a:t>
            </a:r>
            <a:r>
              <a:rPr sz="1400" spc="1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к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поколению,</a:t>
            </a:r>
            <a:r>
              <a:rPr sz="1400" spc="3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лежащие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в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основе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общероссийской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гражданской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идентичности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и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единого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35" dirty="0">
                <a:solidFill>
                  <a:srgbClr val="7A3C17"/>
                </a:solidFill>
                <a:latin typeface="Times New Roman"/>
                <a:cs typeface="Times New Roman"/>
              </a:rPr>
              <a:t>культурного</a:t>
            </a:r>
            <a:r>
              <a:rPr sz="1400" spc="9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пространства</a:t>
            </a: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страны,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укрепляющие</a:t>
            </a:r>
            <a:r>
              <a:rPr sz="1400" spc="4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гражданское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единство,</a:t>
            </a:r>
            <a:r>
              <a:rPr sz="1400" spc="3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нашедшие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 свое</a:t>
            </a:r>
            <a:r>
              <a:rPr sz="1400" spc="2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уникальное,</a:t>
            </a:r>
            <a:r>
              <a:rPr sz="1400" spc="6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самобытное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проявление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в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7A3C17"/>
                </a:solidFill>
                <a:latin typeface="Times New Roman"/>
                <a:cs typeface="Times New Roman"/>
              </a:rPr>
              <a:t>духовном,</a:t>
            </a:r>
            <a:r>
              <a:rPr sz="1400" spc="4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7A3C17"/>
                </a:solidFill>
                <a:latin typeface="Times New Roman"/>
                <a:cs typeface="Times New Roman"/>
              </a:rPr>
              <a:t>историческом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и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35" dirty="0">
                <a:solidFill>
                  <a:srgbClr val="7A3C17"/>
                </a:solidFill>
                <a:latin typeface="Times New Roman"/>
                <a:cs typeface="Times New Roman"/>
              </a:rPr>
              <a:t>культурном</a:t>
            </a:r>
            <a:r>
              <a:rPr sz="1400" spc="8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7A3C17"/>
                </a:solidFill>
                <a:latin typeface="Times New Roman"/>
                <a:cs typeface="Times New Roman"/>
              </a:rPr>
              <a:t>развитии</a:t>
            </a:r>
            <a:r>
              <a:rPr sz="1400" spc="5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многонационального </a:t>
            </a:r>
            <a:r>
              <a:rPr sz="1400" spc="-434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7A3C17"/>
                </a:solidFill>
                <a:latin typeface="Times New Roman"/>
                <a:cs typeface="Times New Roman"/>
              </a:rPr>
              <a:t>народа</a:t>
            </a:r>
            <a:r>
              <a:rPr sz="1400" spc="-3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7A3C17"/>
                </a:solidFill>
                <a:latin typeface="Times New Roman"/>
                <a:cs typeface="Times New Roman"/>
              </a:rPr>
              <a:t>России.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B6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906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ОБРАЗОВАТЕЛЬНАЯ ПРОГРАММА</vt:lpstr>
      <vt:lpstr>Презентация PowerPoint</vt:lpstr>
      <vt:lpstr>Презентация PowerPoint</vt:lpstr>
      <vt:lpstr>Презентация PowerPoint</vt:lpstr>
      <vt:lpstr>Цель реализации ОП ДО МАДОУ «Новомирский детский сад «Березка»:</vt:lpstr>
      <vt:lpstr>Презентация PowerPoint</vt:lpstr>
      <vt:lpstr>Взаимодействие педагогического коллектива с семьями воспитанников</vt:lpstr>
      <vt:lpstr>Рабочая программа воспитания является обязательной частью образовательной</vt:lpstr>
      <vt:lpstr>В рабочей программе воспитания духовно-нравственные ценности и принятые в  российском обществе правила и нормы поведения нашли свое отражение в  основных направлениях воспитательной работы ДОУ.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</dc:title>
  <dc:creator>User</dc:creator>
  <cp:lastModifiedBy>User</cp:lastModifiedBy>
  <cp:revision>3</cp:revision>
  <dcterms:created xsi:type="dcterms:W3CDTF">2023-10-02T10:42:25Z</dcterms:created>
  <dcterms:modified xsi:type="dcterms:W3CDTF">2023-10-02T11:08:57Z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2023-10-02T00:00:00Z</vt:filetime>
  </property>
</Properties>
</file>